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AD23-5A5F-40A9-A4BE-99E64B333CFF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C665E-4182-4588-A90B-5BEABB95B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dieval_Europe" TargetMode="External"/><Relationship Id="rId2" Type="http://schemas.openxmlformats.org/officeDocument/2006/relationships/hyperlink" Target="https://en.wikipedia.org/wiki/Church_and_state_in_medieval_Europ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vestitur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imony" TargetMode="External"/><Relationship Id="rId2" Type="http://schemas.openxmlformats.org/officeDocument/2006/relationships/hyperlink" Target="https://en.wikipedia.org/wiki/Gregorian_Refor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Holy_Roman_Empero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gh_of_Clun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_Nomine_Domini" TargetMode="External"/><Relationship Id="rId2" Type="http://schemas.openxmlformats.org/officeDocument/2006/relationships/hyperlink" Target="https://en.wikipedia.org/wiki/Henry_IV,_Holy_Roman_Empero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ictatus_Papa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cordat_of_Worm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INVESTITURE CONTEST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SEM- II</a:t>
            </a:r>
          </a:p>
          <a:p>
            <a:pPr algn="ctr">
              <a:buNone/>
            </a:pPr>
            <a:r>
              <a:rPr lang="en-US" dirty="0" smtClean="0"/>
              <a:t>CC-IV</a:t>
            </a:r>
          </a:p>
          <a:p>
            <a:pPr algn="ctr">
              <a:buNone/>
            </a:pPr>
            <a:r>
              <a:rPr lang="en-US" dirty="0" smtClean="0"/>
              <a:t>MOUSUMI ROYCHOUDHURY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sz="3500" dirty="0"/>
              <a:t>The Investiture Controversy was resolved with the Concordat of Worms in 1122, which gave the church power over investiture, along with other reforms.</a:t>
            </a:r>
          </a:p>
          <a:p>
            <a:pPr fontAlgn="base"/>
            <a:r>
              <a:rPr lang="en-US" sz="3500" dirty="0"/>
              <a:t>By undercutting the imperial power established by previous emperors, the controversy led to nearly fifty years of civil war in Germany, and the triumph of the great dukes and abbots.</a:t>
            </a:r>
          </a:p>
          <a:p>
            <a:pPr fontAlgn="base"/>
            <a:r>
              <a:rPr lang="en-US" sz="3500" dirty="0"/>
              <a:t>The papacy grew stronger in its power and authority from the controversy.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 </a:t>
            </a:r>
            <a:r>
              <a:rPr lang="en-US" sz="4000" b="1" dirty="0"/>
              <a:t>Investiture controversy</a:t>
            </a:r>
            <a:r>
              <a:rPr lang="en-US" sz="4000" dirty="0"/>
              <a:t> or </a:t>
            </a:r>
            <a:r>
              <a:rPr lang="en-US" sz="4000" b="1" dirty="0"/>
              <a:t>Investiture contest</a:t>
            </a:r>
            <a:r>
              <a:rPr lang="en-US" sz="4000" dirty="0"/>
              <a:t> was a conflict between </a:t>
            </a:r>
            <a:r>
              <a:rPr lang="en-US" sz="4000" dirty="0">
                <a:hlinkClick r:id="rId2" tooltip="Church and state in medieval Europe"/>
              </a:rPr>
              <a:t>church and state</a:t>
            </a:r>
            <a:r>
              <a:rPr lang="en-US" sz="4000" dirty="0"/>
              <a:t> in </a:t>
            </a:r>
            <a:r>
              <a:rPr lang="en-US" sz="4000" dirty="0">
                <a:hlinkClick r:id="rId3" tooltip="Medieval Europe"/>
              </a:rPr>
              <a:t>medieval Europe</a:t>
            </a:r>
            <a:r>
              <a:rPr lang="en-US" sz="4000" dirty="0"/>
              <a:t> over the ability to appoint local church officials through </a:t>
            </a:r>
            <a:r>
              <a:rPr lang="en-US" sz="4000" dirty="0">
                <a:hlinkClick r:id="rId4" tooltip="Investiture"/>
              </a:rPr>
              <a:t>investiture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Henry IV and Pope Gregory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VII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crisis began when supporters of the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 tooltip="Gregorian Reform"/>
              </a:rPr>
              <a:t>Gregorian Reform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decided to rebel against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3" tooltip="Simony"/>
              </a:rPr>
              <a:t>simony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by forcefully taking the power of investiture from the ruling secular power, the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4" tooltip="Holy Roman Emperor"/>
              </a:rPr>
              <a:t>Holy Roman Emperor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placing that power wholly within control of the church.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0/03/Hugo-v-cluny_heinrich-iv_mathilde-v-tuszien_cod-vat-lat-4922_1115ad.jpg/220px-Hugo-v-cluny_heinrich-iv_mathilde-v-tuszien_cod-vat-lat-4922_1115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685800"/>
            <a:ext cx="6553200" cy="4953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 flipH="1">
            <a:off x="3505200" y="5943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HENRY  IV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00600" y="5657671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hlinkClick r:id="rId3" tooltip="Hugh of Cluny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When </a:t>
            </a:r>
            <a:r>
              <a:rPr lang="en-US" sz="4400" u="sng" dirty="0">
                <a:hlinkClick r:id="rId2"/>
              </a:rPr>
              <a:t>Emperor Henry IV</a:t>
            </a:r>
            <a:r>
              <a:rPr lang="en-US" sz="4400" dirty="0"/>
              <a:t> became a six-year-old German king in 1056, the reformers seized the papacy while the king was still a child. In 1059, a church council in Rome declared, with </a:t>
            </a:r>
            <a:r>
              <a:rPr lang="en-US" sz="4400" i="1" dirty="0">
                <a:hlinkClick r:id="rId3" tooltip="In Nomine Domini"/>
              </a:rPr>
              <a:t>In Nomine Domini</a:t>
            </a: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1075, Pope Gregory VII composed the </a:t>
            </a:r>
            <a:r>
              <a:rPr lang="en-US" i="1" dirty="0" err="1">
                <a:hlinkClick r:id="rId2" tooltip="Dictatus Papae"/>
              </a:rPr>
              <a:t>Dictatus</a:t>
            </a:r>
            <a:r>
              <a:rPr lang="en-US" i="1" dirty="0">
                <a:hlinkClick r:id="rId2" tooltip="Dictatus Papae"/>
              </a:rPr>
              <a:t> </a:t>
            </a:r>
            <a:r>
              <a:rPr lang="en-US" i="1" dirty="0" err="1">
                <a:hlinkClick r:id="rId2" tooltip="Dictatus Papae"/>
              </a:rPr>
              <a:t>Papae</a:t>
            </a:r>
            <a:r>
              <a:rPr lang="en-US" dirty="0"/>
              <a:t>. One clause asserted that the deposal of an emperor was under the sole power of the pope.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upload.wikimedia.org/wikipedia/commons/thumb/1/11/Investiturewoodcut.jpg/220px-Investiturewoodc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524000"/>
            <a:ext cx="48768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Concordat of Worms (1122</a:t>
            </a:r>
            <a:r>
              <a:rPr lang="en-US" sz="4800" dirty="0" smtClean="0"/>
              <a:t>)</a:t>
            </a:r>
            <a:endParaRPr lang="en-US" sz="4800" dirty="0"/>
          </a:p>
          <a:p>
            <a:r>
              <a:rPr lang="en-US" dirty="0"/>
              <a:t>On the European mainland, after 50 years of fighting, the </a:t>
            </a:r>
            <a:r>
              <a:rPr lang="en-US" dirty="0">
                <a:hlinkClick r:id="rId2" tooltip="Concordat of Worms"/>
              </a:rPr>
              <a:t>Concordat of Worms</a:t>
            </a:r>
            <a:r>
              <a:rPr lang="en-US" dirty="0"/>
              <a:t> provided a similar but longer-lasting compromise when it was signed on September 23, </a:t>
            </a:r>
            <a:r>
              <a:rPr lang="en-US" dirty="0" smtClean="0"/>
              <a:t>1122.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sz="4000" dirty="0"/>
              <a:t>When the Holy Roman Empire developed as a force during the 10th century, it was the first real non-barbarian challenge to the authority of the church.</a:t>
            </a:r>
          </a:p>
          <a:p>
            <a:pPr fontAlgn="base"/>
            <a:r>
              <a:rPr lang="en-US" sz="4000" dirty="0"/>
              <a:t>A dispute between the secular and ecclesiastical powers known as the Investiture Controversy emerged beginning in the mid-11th century</a:t>
            </a:r>
            <a:r>
              <a:rPr lang="en-US" dirty="0"/>
              <a:t>.</a:t>
            </a:r>
          </a:p>
          <a:p>
            <a:pPr fontAlgn="base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172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INVESTITURE CONTEST</vt:lpstr>
      <vt:lpstr>Slide 2</vt:lpstr>
      <vt:lpstr>Slide 3</vt:lpstr>
      <vt:lpstr>Slide 4</vt:lpstr>
      <vt:lpstr>Slide 5</vt:lpstr>
      <vt:lpstr>Slide 6</vt:lpstr>
      <vt:lpstr>Slide 7</vt:lpstr>
      <vt:lpstr>Slide 8</vt:lpstr>
      <vt:lpstr>Key points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22</cp:revision>
  <dcterms:created xsi:type="dcterms:W3CDTF">2019-02-02T15:07:14Z</dcterms:created>
  <dcterms:modified xsi:type="dcterms:W3CDTF">2022-12-20T08:42:33Z</dcterms:modified>
</cp:coreProperties>
</file>